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6" r:id="rId3"/>
    <p:sldId id="28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4630400" cy="8229600"/>
  <p:notesSz cx="8229600" cy="146304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Saira" panose="020B0600000101010101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>
      <p:cViewPr varScale="1">
        <p:scale>
          <a:sx n="51" d="100"/>
          <a:sy n="51" d="100"/>
        </p:scale>
        <p:origin x="8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FE3D981D-FBDF-3D48-4930-F0EC5BEA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>
            <a:extLst>
              <a:ext uri="{FF2B5EF4-FFF2-40B4-BE49-F238E27FC236}">
                <a16:creationId xmlns:a16="http://schemas.microsoft.com/office/drawing/2014/main" id="{87DCBE94-A2E2-E609-5D6D-FAA1880CD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>
            <a:extLst>
              <a:ext uri="{FF2B5EF4-FFF2-40B4-BE49-F238E27FC236}">
                <a16:creationId xmlns:a16="http://schemas.microsoft.com/office/drawing/2014/main" id="{289FD168-CD74-D105-C72E-A0EBB3D98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55217EF6-ED95-416D-1507-E72B8AC715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616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516FD776-F270-61DD-66AB-219C3065F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>
            <a:extLst>
              <a:ext uri="{FF2B5EF4-FFF2-40B4-BE49-F238E27FC236}">
                <a16:creationId xmlns:a16="http://schemas.microsoft.com/office/drawing/2014/main" id="{1BE433FB-1AFB-49C8-AB16-B38D1D9CA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>
            <a:extLst>
              <a:ext uri="{FF2B5EF4-FFF2-40B4-BE49-F238E27FC236}">
                <a16:creationId xmlns:a16="http://schemas.microsoft.com/office/drawing/2014/main" id="{8724D743-96CB-16DA-7A3A-39A637233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76C9FB1D-A0A2-C681-AC55-4258D930E5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7303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13926B0F-1C20-705F-D407-59C96B13E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>
            <a:extLst>
              <a:ext uri="{FF2B5EF4-FFF2-40B4-BE49-F238E27FC236}">
                <a16:creationId xmlns:a16="http://schemas.microsoft.com/office/drawing/2014/main" id="{FDFA0FB6-67AB-D294-200E-5247BCEA5B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>
            <a:extLst>
              <a:ext uri="{FF2B5EF4-FFF2-40B4-BE49-F238E27FC236}">
                <a16:creationId xmlns:a16="http://schemas.microsoft.com/office/drawing/2014/main" id="{E1CE855C-C7D1-C449-4B32-CEBCE5832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12FA86CD-B29B-DFC6-8A94-D19A2CEA88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137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8162009F-9593-6BDF-8060-DEB94A442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>
            <a:extLst>
              <a:ext uri="{FF2B5EF4-FFF2-40B4-BE49-F238E27FC236}">
                <a16:creationId xmlns:a16="http://schemas.microsoft.com/office/drawing/2014/main" id="{43C63992-1374-90E3-2E27-4F3CE4A52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>
            <a:extLst>
              <a:ext uri="{FF2B5EF4-FFF2-40B4-BE49-F238E27FC236}">
                <a16:creationId xmlns:a16="http://schemas.microsoft.com/office/drawing/2014/main" id="{D488B274-0D14-8611-4B8A-13A615FD37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99268A5B-09B6-A1AC-4E6C-206AF47F1F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9216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hobi2k/Supercoding_Project1_Team2/blob/main/hobi2k/ipynb_merging.py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/w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3131507" cy="8229600"/>
          </a:xfrm>
          <a:prstGeom prst="rect">
            <a:avLst/>
          </a:prstGeom>
          <a:solidFill>
            <a:srgbClr val="DFD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+mn-ea"/>
              <a:ea typeface="+mn-ea"/>
            </a:endParaRPr>
          </a:p>
        </p:txBody>
      </p:sp>
      <p:pic>
        <p:nvPicPr>
          <p:cNvPr id="58" name="Google Shape;5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313150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3645073" y="1614287"/>
            <a:ext cx="10634597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IMDB </a:t>
            </a:r>
            <a:r>
              <a:rPr lang="en-US" altLang="ko-KR" sz="44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IMDB Top 1000 </a:t>
            </a:r>
            <a:r>
              <a:rPr lang="ko-KR" altLang="en-US" sz="44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영화 데이터 분석</a:t>
            </a:r>
            <a:r>
              <a:rPr lang="en-US" altLang="ko-KR" sz="48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: </a:t>
            </a:r>
            <a:r>
              <a:rPr lang="ko-KR" altLang="en-US" sz="32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장르</a:t>
            </a:r>
            <a:r>
              <a:rPr lang="en-US" altLang="ko-KR" sz="32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, </a:t>
            </a:r>
            <a:r>
              <a:rPr lang="ko-KR" altLang="en-US" sz="32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평점</a:t>
            </a:r>
            <a:r>
              <a:rPr lang="en-US" altLang="ko-KR" sz="32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, </a:t>
            </a:r>
            <a:r>
              <a:rPr lang="ko-KR" altLang="en-US" sz="32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흥행으로 본 시대별 트렌드</a:t>
            </a:r>
            <a:endParaRPr sz="3200" b="1" i="0" u="none" strike="noStrike" cap="none">
              <a:latin typeface="+mn-ea"/>
              <a:ea typeface="+mn-ea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3645073" y="490491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ko-KR" altLang="en-US" sz="2400" b="1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발표자</a:t>
            </a:r>
            <a:r>
              <a:rPr lang="en-US" altLang="ko-KR" sz="2400" b="1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: CTO </a:t>
            </a:r>
            <a:r>
              <a:rPr lang="ko-KR" altLang="en-US" sz="2400" b="1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유재원</a:t>
            </a:r>
            <a:endParaRPr lang="en-US" altLang="ko-KR" sz="2400" b="1">
              <a:solidFill>
                <a:srgbClr val="E5E0DF"/>
              </a:solidFill>
              <a:latin typeface="+mn-ea"/>
              <a:ea typeface="+mn-ea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발표일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: 2025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년 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9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월 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11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일</a:t>
            </a:r>
            <a:endParaRPr lang="en-US" altLang="ko-KR" sz="2400" b="1" i="0" u="none" strike="noStrike" cap="none">
              <a:solidFill>
                <a:srgbClr val="E5E0DF"/>
              </a:solidFill>
              <a:latin typeface="+mn-ea"/>
              <a:ea typeface="+mn-ea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2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팀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: 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유재원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, 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안호성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, 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변시훈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, 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탁영혜</a:t>
            </a:r>
            <a:endParaRPr sz="2400" b="1" i="0" u="none" strike="noStrike" cap="none">
              <a:latin typeface="+mn-ea"/>
              <a:ea typeface="+mn-ea"/>
            </a:endParaRPr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E579E644-31E6-BB85-DA53-6BAA7CC90B34}"/>
              </a:ext>
            </a:extLst>
          </p:cNvPr>
          <p:cNvSpPr/>
          <p:nvPr/>
        </p:nvSpPr>
        <p:spPr>
          <a:xfrm>
            <a:off x="410527" y="732339"/>
            <a:ext cx="267087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ko-KR" altLang="en-US" sz="175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슈퍼코딩 </a:t>
            </a:r>
            <a:r>
              <a:rPr lang="en-US" sz="175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1</a:t>
            </a:r>
            <a:r>
              <a:rPr lang="ko-KR" altLang="en-US" sz="175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차 프로젝트</a:t>
            </a:r>
            <a:endParaRPr sz="1750" b="1" i="0" u="none" strike="noStrike" cap="none">
              <a:latin typeface="+mn-ea"/>
              <a:ea typeface="+mn-ea"/>
            </a:endParaRPr>
          </a:p>
        </p:txBody>
      </p:sp>
      <p:pic>
        <p:nvPicPr>
          <p:cNvPr id="8" name="그래픽 7" descr="비디오 카메라 단색으로 채워진">
            <a:extLst>
              <a:ext uri="{FF2B5EF4-FFF2-40B4-BE49-F238E27FC236}">
                <a16:creationId xmlns:a16="http://schemas.microsoft.com/office/drawing/2014/main" id="{C6737147-598D-48E7-06D4-B97DDF0D9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00" y="3657600"/>
            <a:ext cx="914400" cy="914400"/>
          </a:xfrm>
          <a:prstGeom prst="rect">
            <a:avLst/>
          </a:prstGeom>
        </p:spPr>
      </p:pic>
      <p:pic>
        <p:nvPicPr>
          <p:cNvPr id="10" name="그래픽 9" descr="비디오 카메라 단색으로 채워진">
            <a:extLst>
              <a:ext uri="{FF2B5EF4-FFF2-40B4-BE49-F238E27FC236}">
                <a16:creationId xmlns:a16="http://schemas.microsoft.com/office/drawing/2014/main" id="{B3960071-3117-8B5A-7BFB-84EB5F0D4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1647" y="5197756"/>
            <a:ext cx="1293548" cy="12935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70E05F-2600-1616-0901-10538D353DCA}"/>
              </a:ext>
            </a:extLst>
          </p:cNvPr>
          <p:cNvSpPr/>
          <p:nvPr/>
        </p:nvSpPr>
        <p:spPr>
          <a:xfrm>
            <a:off x="-2354893" y="444241"/>
            <a:ext cx="2229632" cy="2411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글꼴</a:t>
            </a:r>
            <a:r>
              <a:rPr lang="en-US" altLang="ko-KR"/>
              <a:t>: </a:t>
            </a:r>
            <a:r>
              <a:rPr lang="ko-KR" altLang="en-US"/>
              <a:t>맑은 고딕</a:t>
            </a:r>
            <a:endParaRPr lang="en-US" altLang="ko-KR"/>
          </a:p>
          <a:p>
            <a:pPr algn="ctr"/>
            <a:r>
              <a:rPr lang="ko-KR" altLang="en-US"/>
              <a:t> 모든 글씨 </a:t>
            </a:r>
            <a:r>
              <a:rPr lang="en-US" altLang="ko-KR"/>
              <a:t>Bold </a:t>
            </a:r>
            <a:r>
              <a:rPr lang="ko-KR" altLang="en-US"/>
              <a:t>처리</a:t>
            </a:r>
            <a:endParaRPr lang="en-US" altLang="ko-KR"/>
          </a:p>
          <a:p>
            <a:pPr algn="ctr"/>
            <a:r>
              <a:rPr lang="ko-KR" altLang="en-US"/>
              <a:t>제목 크기</a:t>
            </a:r>
            <a:r>
              <a:rPr lang="en-US" altLang="ko-KR"/>
              <a:t>: 32</a:t>
            </a:r>
          </a:p>
          <a:p>
            <a:pPr algn="ctr"/>
            <a:r>
              <a:rPr lang="ko-KR" altLang="en-US"/>
              <a:t>내용</a:t>
            </a:r>
            <a:r>
              <a:rPr lang="en-US" altLang="ko-KR"/>
              <a:t>: 17 </a:t>
            </a:r>
            <a:r>
              <a:rPr lang="ko-KR" altLang="en-US"/>
              <a:t>이상</a:t>
            </a:r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/>
          <p:nvPr/>
        </p:nvSpPr>
        <p:spPr>
          <a:xfrm>
            <a:off x="793790" y="201263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분석 목표 명확화</a:t>
            </a:r>
            <a:endParaRPr sz="4450" b="0" i="0" u="none" strike="noStrike" cap="none"/>
          </a:p>
        </p:txBody>
      </p:sp>
      <p:sp>
        <p:nvSpPr>
          <p:cNvPr id="177" name="Google Shape;177;p20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IMDB 데이터 분석</a:t>
            </a:r>
            <a:endParaRPr sz="2200" b="0" i="0" u="none" strike="noStrike" cap="none"/>
          </a:p>
        </p:txBody>
      </p:sp>
      <p:sp>
        <p:nvSpPr>
          <p:cNvPr id="179" name="Google Shape;179;p20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IMDB top 1000.csv 데이터 다운로드 및 불러오기, 영화 개수, 평균/최고/최저 평점 계산.</a:t>
            </a:r>
            <a:endParaRPr sz="1750" b="0" i="0" u="none" strike="noStrike" cap="none"/>
          </a:p>
        </p:txBody>
      </p:sp>
      <p:sp>
        <p:nvSpPr>
          <p:cNvPr id="180" name="Google Shape;180;p20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194000" y="32529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장르 및 연도별 분석</a:t>
            </a:r>
            <a:endParaRPr sz="2200" b="0" i="0" u="none" strike="noStrike" cap="none"/>
          </a:p>
        </p:txBody>
      </p:sp>
      <p:sp>
        <p:nvSpPr>
          <p:cNvPr id="182" name="Google Shape;182;p20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장르별 평균 평점 계산 및 정렬, 연도별 평균 평점 계산 및 오름차순 정렬.</a:t>
            </a:r>
            <a:endParaRPr sz="1750" b="0" i="0" u="none" strike="noStrike" cap="none"/>
          </a:p>
        </p:txBody>
      </p:sp>
      <p:sp>
        <p:nvSpPr>
          <p:cNvPr id="183" name="Google Shape;183;p20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기초 통계 및 시각화</a:t>
            </a:r>
            <a:endParaRPr sz="2200" b="0" i="0" u="none" strike="noStrike" cap="none"/>
          </a:p>
        </p:txBody>
      </p:sp>
      <p:sp>
        <p:nvSpPr>
          <p:cNvPr id="185" name="Google Shape;185;p20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데이터 프로파일링, 시대별/장르별 Rates, Votes, Gross 평균 시각화, 주요 사건과의 상관관계 분석.</a:t>
            </a:r>
            <a:endParaRPr sz="1750" b="0" i="0" u="none" strike="noStrike" cap="none"/>
          </a:p>
        </p:txBody>
      </p:sp>
      <p:sp>
        <p:nvSpPr>
          <p:cNvPr id="186" name="Google Shape;186;p20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시각화 도구 활용</a:t>
            </a:r>
            <a:endParaRPr sz="2200" b="0" i="0" u="none" strike="noStrike" cap="none"/>
          </a:p>
        </p:txBody>
      </p:sp>
      <p:sp>
        <p:nvSpPr>
          <p:cNvPr id="188" name="Google Shape;188;p20"/>
          <p:cNvSpPr/>
          <p:nvPr/>
        </p:nvSpPr>
        <p:spPr>
          <a:xfrm>
            <a:off x="8194000" y="5491043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Matplotlib을 사용하여 연도별 평균 평점 변화 그래프 표현.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>
            <a:off x="793790" y="154043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협업 규칙 설정</a:t>
            </a:r>
            <a:endParaRPr sz="4450" b="0" i="0" u="none" strike="noStrike" cap="none"/>
          </a:p>
        </p:txBody>
      </p:sp>
      <p:sp>
        <p:nvSpPr>
          <p:cNvPr id="195" name="Google Shape;195;p21"/>
          <p:cNvSpPr/>
          <p:nvPr/>
        </p:nvSpPr>
        <p:spPr>
          <a:xfrm>
            <a:off x="793790" y="2702838"/>
            <a:ext cx="13042821" cy="3986213"/>
          </a:xfrm>
          <a:prstGeom prst="roundRect">
            <a:avLst>
              <a:gd name="adj" fmla="val 5121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816650" y="2725698"/>
            <a:ext cx="6498550" cy="1749147"/>
          </a:xfrm>
          <a:prstGeom prst="roundRect">
            <a:avLst>
              <a:gd name="adj" fmla="val 11671"/>
            </a:avLst>
          </a:prstGeom>
          <a:solidFill>
            <a:srgbClr val="03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1043464" y="295251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작업 원칙</a:t>
            </a:r>
            <a:endParaRPr sz="2200" b="0" i="0" u="none" strike="noStrike" cap="none"/>
          </a:p>
        </p:txBody>
      </p:sp>
      <p:sp>
        <p:nvSpPr>
          <p:cNvPr id="198" name="Google Shape;198;p21"/>
          <p:cNvSpPr/>
          <p:nvPr/>
        </p:nvSpPr>
        <p:spPr>
          <a:xfrm>
            <a:off x="1043464" y="3442930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각 팀원은 자신의 폴더에서 작업</a:t>
            </a:r>
            <a:endParaRPr sz="1750" b="0" i="0" u="none" strike="noStrike" cap="none"/>
          </a:p>
        </p:txBody>
      </p:sp>
      <p:sp>
        <p:nvSpPr>
          <p:cNvPr id="199" name="Google Shape;199;p21"/>
          <p:cNvSpPr/>
          <p:nvPr/>
        </p:nvSpPr>
        <p:spPr>
          <a:xfrm>
            <a:off x="1043464" y="3885128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Pull Request를 통해 병합</a:t>
            </a:r>
            <a:endParaRPr sz="1750" b="0" i="0" u="none" strike="noStrike" cap="none"/>
          </a:p>
        </p:txBody>
      </p:sp>
      <p:sp>
        <p:nvSpPr>
          <p:cNvPr id="200" name="Google Shape;200;p21"/>
          <p:cNvSpPr/>
          <p:nvPr/>
        </p:nvSpPr>
        <p:spPr>
          <a:xfrm>
            <a:off x="7315200" y="2725698"/>
            <a:ext cx="6498550" cy="1749147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7315200" y="2725698"/>
            <a:ext cx="30480" cy="1749147"/>
          </a:xfrm>
          <a:prstGeom prst="roundRect">
            <a:avLst>
              <a:gd name="adj" fmla="val 669768"/>
            </a:avLst>
          </a:prstGeom>
          <a:solidFill>
            <a:srgbClr val="E269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7542014" y="295251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데이터/작업물 공유</a:t>
            </a:r>
            <a:endParaRPr sz="2200" b="0" i="0" u="none" strike="noStrike" cap="none"/>
          </a:p>
        </p:txBody>
      </p:sp>
      <p:sp>
        <p:nvSpPr>
          <p:cNvPr id="203" name="Google Shape;203;p21"/>
          <p:cNvSpPr/>
          <p:nvPr/>
        </p:nvSpPr>
        <p:spPr>
          <a:xfrm>
            <a:off x="7542014" y="3442930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모든 데이터는 data/ 폴더 기준으로 공유</a:t>
            </a:r>
            <a:endParaRPr sz="1750" b="0" i="0" u="none" strike="noStrike" cap="none"/>
          </a:p>
        </p:txBody>
      </p:sp>
      <p:sp>
        <p:nvSpPr>
          <p:cNvPr id="204" name="Google Shape;204;p21"/>
          <p:cNvSpPr/>
          <p:nvPr/>
        </p:nvSpPr>
        <p:spPr>
          <a:xfrm>
            <a:off x="7542014" y="3885128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원본 파일 수정 금지, 새 파일 생성</a:t>
            </a:r>
            <a:endParaRPr sz="1750" b="0" i="0" u="none" strike="noStrike" cap="none"/>
          </a:p>
        </p:txBody>
      </p:sp>
      <p:sp>
        <p:nvSpPr>
          <p:cNvPr id="205" name="Google Shape;205;p21"/>
          <p:cNvSpPr/>
          <p:nvPr/>
        </p:nvSpPr>
        <p:spPr>
          <a:xfrm>
            <a:off x="816650" y="4474845"/>
            <a:ext cx="6498550" cy="2191345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816650" y="4474845"/>
            <a:ext cx="6498550" cy="30480"/>
          </a:xfrm>
          <a:prstGeom prst="roundRect">
            <a:avLst>
              <a:gd name="adj" fmla="val 669768"/>
            </a:avLst>
          </a:prstGeom>
          <a:solidFill>
            <a:srgbClr val="E269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1043464" y="47016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문서화 및 공통화</a:t>
            </a:r>
            <a:endParaRPr sz="2200" b="0" i="0" u="none" strike="noStrike" cap="none"/>
          </a:p>
        </p:txBody>
      </p:sp>
      <p:sp>
        <p:nvSpPr>
          <p:cNvPr id="208" name="Google Shape;208;p21"/>
          <p:cNvSpPr/>
          <p:nvPr/>
        </p:nvSpPr>
        <p:spPr>
          <a:xfrm>
            <a:off x="1043464" y="5192078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모든 공유 작업에 문서화 (README.md)</a:t>
            </a:r>
            <a:endParaRPr sz="1750" b="0" i="0" u="none" strike="noStrike" cap="none"/>
          </a:p>
        </p:txBody>
      </p:sp>
      <p:sp>
        <p:nvSpPr>
          <p:cNvPr id="209" name="Google Shape;209;p21"/>
          <p:cNvSpPr/>
          <p:nvPr/>
        </p:nvSpPr>
        <p:spPr>
          <a:xfrm>
            <a:off x="1043464" y="5634276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코드에 주석을 통한 공통화 수행</a:t>
            </a:r>
            <a:endParaRPr sz="1750" b="0" i="0" u="none" strike="noStrike" cap="none"/>
          </a:p>
        </p:txBody>
      </p:sp>
      <p:sp>
        <p:nvSpPr>
          <p:cNvPr id="210" name="Google Shape;210;p21"/>
          <p:cNvSpPr/>
          <p:nvPr/>
        </p:nvSpPr>
        <p:spPr>
          <a:xfrm>
            <a:off x="7315200" y="4474845"/>
            <a:ext cx="6498550" cy="2191345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7315200" y="4474845"/>
            <a:ext cx="30480" cy="2191345"/>
          </a:xfrm>
          <a:prstGeom prst="roundRect">
            <a:avLst>
              <a:gd name="adj" fmla="val 669768"/>
            </a:avLst>
          </a:prstGeom>
          <a:solidFill>
            <a:srgbClr val="E269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7315200" y="4474845"/>
            <a:ext cx="6498550" cy="30480"/>
          </a:xfrm>
          <a:prstGeom prst="roundRect">
            <a:avLst>
              <a:gd name="adj" fmla="val 669768"/>
            </a:avLst>
          </a:prstGeom>
          <a:solidFill>
            <a:srgbClr val="E269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7542014" y="47016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커밋 메시지 규칙</a:t>
            </a:r>
            <a:endParaRPr sz="2200" b="0" i="0" u="none" strike="noStrike" cap="none"/>
          </a:p>
        </p:txBody>
      </p:sp>
      <p:sp>
        <p:nvSpPr>
          <p:cNvPr id="214" name="Google Shape;214;p21"/>
          <p:cNvSpPr/>
          <p:nvPr/>
        </p:nvSpPr>
        <p:spPr>
          <a:xfrm>
            <a:off x="7542014" y="5192078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[작업자명] update 파일명: 문서 및 코드 추가</a:t>
            </a:r>
            <a:endParaRPr sz="1750" b="0" i="0" u="none" strike="noStrike" cap="none"/>
          </a:p>
        </p:txBody>
      </p:sp>
      <p:sp>
        <p:nvSpPr>
          <p:cNvPr id="215" name="Google Shape;215;p21"/>
          <p:cNvSpPr/>
          <p:nvPr/>
        </p:nvSpPr>
        <p:spPr>
          <a:xfrm>
            <a:off x="7542014" y="5634276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[작업자명] fix 파일명: 오류 수정</a:t>
            </a:r>
            <a:endParaRPr sz="1750" b="0" i="0" u="none" strike="noStrike" cap="none"/>
          </a:p>
        </p:txBody>
      </p:sp>
      <p:sp>
        <p:nvSpPr>
          <p:cNvPr id="216" name="Google Shape;216;p21"/>
          <p:cNvSpPr/>
          <p:nvPr/>
        </p:nvSpPr>
        <p:spPr>
          <a:xfrm>
            <a:off x="7542014" y="6076474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[작업자명] delete 파일명: 삭제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/>
          <p:nvPr/>
        </p:nvSpPr>
        <p:spPr>
          <a:xfrm>
            <a:off x="0" y="0"/>
            <a:ext cx="14630400" cy="2835235"/>
          </a:xfrm>
          <a:prstGeom prst="rect">
            <a:avLst/>
          </a:prstGeom>
          <a:solidFill>
            <a:srgbClr val="DFD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/>
          <p:nvPr/>
        </p:nvSpPr>
        <p:spPr>
          <a:xfrm>
            <a:off x="793790" y="395751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협업 특이사항</a:t>
            </a:r>
            <a:endParaRPr sz="4450" b="0" i="0" u="none" strike="noStrike" cap="none"/>
          </a:p>
        </p:txBody>
      </p:sp>
      <p:sp>
        <p:nvSpPr>
          <p:cNvPr id="226" name="Google Shape;226;p22"/>
          <p:cNvSpPr/>
          <p:nvPr/>
        </p:nvSpPr>
        <p:spPr>
          <a:xfrm>
            <a:off x="793790" y="52332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코드의 병합 고려</a:t>
            </a:r>
            <a:endParaRPr sz="2200" b="0" i="0" u="none" strike="noStrike" cap="none"/>
          </a:p>
        </p:txBody>
      </p:sp>
      <p:sp>
        <p:nvSpPr>
          <p:cNvPr id="227" name="Google Shape;227;p22"/>
          <p:cNvSpPr/>
          <p:nvPr/>
        </p:nvSpPr>
        <p:spPr>
          <a:xfrm>
            <a:off x="793790" y="581441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타 팀원의 ipynb 파일과 병합하는 파이썬 코드를 작성합니다. </a:t>
            </a:r>
            <a:r>
              <a:rPr lang="en-US" sz="1750" b="0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ipynb_merging.py</a:t>
            </a:r>
            <a:endParaRPr sz="1750" b="0" i="0" u="none" strike="noStrike" cap="none"/>
          </a:p>
        </p:txBody>
      </p:sp>
      <p:sp>
        <p:nvSpPr>
          <p:cNvPr id="228" name="Google Shape;228;p22"/>
          <p:cNvSpPr/>
          <p:nvPr/>
        </p:nvSpPr>
        <p:spPr>
          <a:xfrm>
            <a:off x="7599521" y="5233273"/>
            <a:ext cx="346995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개인 작업 환경 간 호환성 고려</a:t>
            </a:r>
            <a:endParaRPr sz="2200" b="0" i="0" u="none" strike="noStrike" cap="none"/>
          </a:p>
        </p:txBody>
      </p:sp>
      <p:sp>
        <p:nvSpPr>
          <p:cNvPr id="229" name="Google Shape;229;p22"/>
          <p:cNvSpPr/>
          <p:nvPr/>
        </p:nvSpPr>
        <p:spPr>
          <a:xfrm>
            <a:off x="7599521" y="5814417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Google Collab, Windows, Mac 등 다양한 환경에서의 폰트 설치 및 코드 조정 필요. 최종 제출 시 하나의 환경으로 통일하고 다른 환경 코드는 주석 처리합니다.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05771623-DA9B-1951-D357-8688770E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84B3C3E1-70B7-C44D-7515-A2FD50C7C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70" y="3555159"/>
            <a:ext cx="8768279" cy="93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3200" b="1">
                <a:solidFill>
                  <a:schemeClr val="bg1"/>
                </a:solidFill>
                <a:latin typeface="pretandard"/>
              </a:rPr>
              <a:t>데이터 전처리</a:t>
            </a:r>
            <a:endParaRPr lang="en-US" altLang="ko-KR" sz="3200" b="1">
              <a:solidFill>
                <a:schemeClr val="bg1"/>
              </a:solidFill>
              <a:latin typeface="pretandard"/>
            </a:endParaRPr>
          </a:p>
        </p:txBody>
      </p:sp>
      <p:pic>
        <p:nvPicPr>
          <p:cNvPr id="12" name="그래픽 11" descr="클래퍼 보드 윤곽선">
            <a:extLst>
              <a:ext uri="{FF2B5EF4-FFF2-40B4-BE49-F238E27FC236}">
                <a16:creationId xmlns:a16="http://schemas.microsoft.com/office/drawing/2014/main" id="{6A3DB416-5733-1423-56B8-3B23B1CB9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4912" y="2464496"/>
            <a:ext cx="3300608" cy="33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6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200" b="1">
                <a:solidFill>
                  <a:srgbClr val="F7F7F8"/>
                </a:solidFill>
                <a:latin typeface="+mj-ea"/>
                <a:ea typeface="+mj-ea"/>
                <a:cs typeface="DM Sans Medium" pitchFamily="34" charset="-120"/>
              </a:rPr>
              <a:t>데이터 정제 </a:t>
            </a:r>
            <a:r>
              <a:rPr lang="en-US" sz="3200" b="1" dirty="0">
                <a:solidFill>
                  <a:srgbClr val="F7F7F8"/>
                </a:solidFill>
                <a:latin typeface="+mj-ea"/>
                <a:ea typeface="+mj-ea"/>
                <a:cs typeface="DM Sans Medium" pitchFamily="34" charset="-120"/>
              </a:rPr>
              <a:t>필요성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73073" y="1628894"/>
            <a:ext cx="7597854" cy="1333619"/>
          </a:xfrm>
          <a:prstGeom prst="roundRect">
            <a:avLst>
              <a:gd name="adj" fmla="val 2485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73073" y="162889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6334" y="18802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CSV 파싱 오류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46334" y="2357795"/>
            <a:ext cx="69732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문자열 내 쉼표로 인한 split 함수 오류 가능성</a:t>
            </a:r>
            <a:endParaRPr lang="en-US" sz="1700" b="1" dirty="0">
              <a:latin typeface="+mn-ea"/>
              <a:ea typeface="+mn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73073" y="3183374"/>
            <a:ext cx="7597854" cy="1333619"/>
          </a:xfrm>
          <a:prstGeom prst="roundRect">
            <a:avLst>
              <a:gd name="adj" fmla="val 2485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73073" y="318337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46334" y="343471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Title 컬럼 문제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46334" y="3912275"/>
            <a:ext cx="69732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영화 제목 앞 번호 제거, 괄호 속 연도 추출 필요</a:t>
            </a:r>
            <a:endParaRPr lang="en-US" sz="1700" b="1" dirty="0">
              <a:latin typeface="+mn-ea"/>
              <a:ea typeface="+mn-ea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73073" y="4737854"/>
            <a:ext cx="7597854" cy="1333619"/>
          </a:xfrm>
          <a:prstGeom prst="roundRect">
            <a:avLst>
              <a:gd name="adj" fmla="val 2485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73073" y="473785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46334" y="498919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Info 컬럼 복잡성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58860" y="5466755"/>
            <a:ext cx="69732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투표 수와 흥행 수익의 문자열 형태를 </a:t>
            </a:r>
            <a:r>
              <a:rPr lang="en-US" sz="17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숫자로 변환 </a:t>
            </a:r>
            <a:r>
              <a:rPr lang="ko-KR" altLang="en-US" sz="17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필요</a:t>
            </a:r>
            <a:endParaRPr lang="en-US" sz="1700" b="1" dirty="0">
              <a:latin typeface="+mn-ea"/>
              <a:ea typeface="+mn-ea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73073" y="6292334"/>
            <a:ext cx="7597854" cy="1333619"/>
          </a:xfrm>
          <a:prstGeom prst="roundRect">
            <a:avLst>
              <a:gd name="adj" fmla="val 2485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73073" y="629233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146334" y="654367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Genre 분리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146334" y="7021235"/>
            <a:ext cx="69732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여러 장르가 하나의 문자열로 결합된 상태</a:t>
            </a:r>
            <a:endParaRPr lang="en-US" sz="17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472" y="591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+mj-ea"/>
                <a:ea typeface="+mj-ea"/>
                <a:cs typeface="DM Sans Medium" pitchFamily="34" charset="-120"/>
              </a:rPr>
              <a:t>CSV </a:t>
            </a:r>
            <a:r>
              <a:rPr lang="en-US" sz="3200" b="1">
                <a:solidFill>
                  <a:schemeClr val="bg1"/>
                </a:solidFill>
                <a:latin typeface="+mj-ea"/>
                <a:ea typeface="+mj-ea"/>
                <a:cs typeface="DM Sans Medium" pitchFamily="34" charset="-120"/>
              </a:rPr>
              <a:t>파일 로드</a:t>
            </a:r>
            <a:endParaRPr 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816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1. 기본 </a:t>
            </a:r>
            <a:r>
              <a:rPr lang="en-US" sz="240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split() 함수 대신 split_csv_line() </a:t>
            </a: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함수를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작성</a:t>
            </a: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하여 </a:t>
            </a:r>
            <a:r>
              <a:rPr lang="en-US" sz="240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큰따옴표 안의 쉼표는 무시하고 안전하게 </a:t>
            </a: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데이터를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분리</a:t>
            </a:r>
            <a:endParaRPr 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314471"/>
            <a:ext cx="7604284" cy="1065848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82479" y="3466623"/>
            <a:ext cx="7626906" cy="725805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09293" y="3584701"/>
            <a:ext cx="71732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highlight>
                  <a:srgbClr val="3A3E40"/>
                </a:highlight>
                <a:latin typeface="+mn-ea"/>
                <a:ea typeface="+mn-ea"/>
                <a:cs typeface="Consolas" pitchFamily="34" charset="-120"/>
              </a:rPr>
              <a:t>movie_data = csv_to_ndarray(file_path, header=1)print("전체 영화 개수:", movie_data.shape[0])</a:t>
            </a:r>
            <a:endParaRPr lang="en-US" sz="17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773256"/>
            <a:ext cx="816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2. 숫자 </a:t>
            </a:r>
            <a:r>
              <a:rPr lang="en-US" sz="240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변환 가능한 값은 float으로, 나머지는 문자열로 저장하여 numpy.ndarray </a:t>
            </a: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형태로 구성</a:t>
            </a:r>
            <a:endParaRPr 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6524" y="6013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j-ea"/>
                <a:ea typeface="+mj-ea"/>
                <a:cs typeface="DM Sans Medium" pitchFamily="34" charset="-120"/>
              </a:rPr>
              <a:t>Title 컬럼 정제 과정</a:t>
            </a:r>
            <a:endParaRPr lang="en-US" sz="3200" b="1" dirty="0">
              <a:latin typeface="+mj-ea"/>
              <a:ea typeface="+mj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6544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99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영화제목 앞 </a:t>
            </a:r>
            <a:r>
              <a:rPr lang="en-US" sz="2200" b="1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번호 </a:t>
            </a: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제거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418992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"1. The Shawshank Redemption (1994)" → "The Shawshank Redemption (1994)"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56544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699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연도 추출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5368171" y="418992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괄호 속 연도를 추출하여 Released_Year 컬럼 생성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56544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699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연대 변환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418992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10년 단위(Decade)로 변환하여 </a:t>
            </a:r>
            <a: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시대별 분석</a:t>
            </a:r>
            <a:r>
              <a:rPr lang="ko-KR" alt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에 활용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5760601"/>
            <a:ext cx="13042821" cy="1065848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782479" y="5760601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09293" y="5930622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highlight>
                  <a:srgbClr val="3A3E40"/>
                </a:highlight>
                <a:latin typeface="+mn-ea"/>
                <a:ea typeface="+mn-ea"/>
                <a:cs typeface="Consolas" pitchFamily="34" charset="-120"/>
              </a:rPr>
              <a:t>df["Year"] = df["Title"].str.extract(r"\((\d{4})\)").astype("float")df["Decade"] = ((df["Year"] // 10) * 10).astype("Int64")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7197" y="3481177"/>
            <a:ext cx="63836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Genre </a:t>
            </a:r>
            <a:r>
              <a:rPr lang="en-US" sz="3200" b="1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컬럼 </a:t>
            </a:r>
            <a:r>
              <a:rPr lang="ko-KR" altLang="en-US" sz="3200" b="1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정제 과정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DM Sans Light" pitchFamily="34" charset="-120"/>
              </a:rPr>
              <a:t>01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454134"/>
            <a:ext cx="4196358" cy="30480"/>
          </a:xfrm>
          <a:prstGeom prst="rect">
            <a:avLst/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62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문자열 분리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611886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"Drama, Crime" 형태를 개별 장르로 분리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5216962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DM Sans Light" pitchFamily="34" charset="-120"/>
              </a:rPr>
              <a:t>02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6962" y="5454134"/>
            <a:ext cx="4196358" cy="30480"/>
          </a:xfrm>
          <a:prstGeom prst="rect">
            <a:avLst/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16962" y="562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행 확장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216962" y="61188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explode() 함수로 각 장르를 개별 행으로 변환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40133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DM Sans Light" pitchFamily="34" charset="-120"/>
              </a:rPr>
              <a:t>03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40133" y="5454134"/>
            <a:ext cx="4196358" cy="30480"/>
          </a:xfrm>
          <a:prstGeom prst="rect">
            <a:avLst/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640133" y="562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장르 필터링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640133" y="6118860"/>
            <a:ext cx="40007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20편 이상인 주요 장르만 분석 대상으로 선별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444" y="762476"/>
            <a:ext cx="3547229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Votes </a:t>
            </a:r>
            <a:r>
              <a:rPr lang="en-US" sz="3200" b="1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데이터 정제 </a:t>
            </a:r>
            <a:r>
              <a:rPr lang="ko-KR" altLang="en-US" sz="3200" b="1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과정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1444" y="2505776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"Votes: </a:t>
            </a:r>
            <a:r>
              <a:rPr lang="en-US" sz="22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2,295,987"</a:t>
            </a:r>
            <a:r>
              <a:rPr lang="ko-KR" altLang="en-US" sz="22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에서 콤마 제거한 후 숫자로 변환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821444" y="3419455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2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이</a:t>
            </a:r>
            <a:r>
              <a:rPr lang="ko-KR" altLang="en-US" sz="22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후</a:t>
            </a:r>
            <a:r>
              <a:rPr lang="en-US" sz="22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 </a:t>
            </a: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투표 </a:t>
            </a:r>
            <a:r>
              <a:rPr lang="en-US" sz="22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수 평균 </a:t>
            </a:r>
            <a:r>
              <a:rPr lang="ko-KR" altLang="en-US" sz="22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및</a:t>
            </a:r>
            <a:r>
              <a:rPr lang="en-US" sz="22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 합계 계산 가능</a:t>
            </a:r>
            <a:endParaRPr lang="en-US" sz="2200" b="1" dirty="0">
              <a:latin typeface="+mn-ea"/>
              <a:ea typeface="+mn-ea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112" y="1205746"/>
            <a:ext cx="6034299" cy="6034298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855974" y="4916952"/>
            <a:ext cx="6645593" cy="1347907"/>
          </a:xfrm>
          <a:prstGeom prst="roundRect">
            <a:avLst>
              <a:gd name="adj" fmla="val 1579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81026" y="5067265"/>
            <a:ext cx="6659642" cy="1347907"/>
          </a:xfrm>
          <a:prstGeom prst="roundRect">
            <a:avLst>
              <a:gd name="adj" fmla="val 1579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78684" y="5311375"/>
            <a:ext cx="6376035" cy="1135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highlight>
                  <a:srgbClr val="3A3E40"/>
                </a:highlight>
                <a:latin typeface="+mn-ea"/>
                <a:ea typeface="+mn-ea"/>
                <a:cs typeface="Consolas" pitchFamily="34" charset="-120"/>
              </a:rPr>
              <a:t>df["Votes"] = ( df["Info"].str.extract(r"Votes:\s*([\d,]+)", expand=False) .str.replace(",", "", regex=False) .astype("float"))</a:t>
            </a:r>
            <a:endParaRPr lang="en-US" sz="18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1299" y="613648"/>
            <a:ext cx="5562481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50"/>
              </a:lnSpc>
            </a:pPr>
            <a:r>
              <a:rPr lang="en-US" sz="3200" b="1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Gross </a:t>
            </a:r>
            <a:r>
              <a:rPr lang="en-US" altLang="ko-KR" sz="3200" b="1">
                <a:solidFill>
                  <a:srgbClr val="F7F7F8"/>
                </a:solidFill>
                <a:latin typeface="+mn-ea"/>
                <a:cs typeface="DM Sans Medium" pitchFamily="34" charset="-120"/>
              </a:rPr>
              <a:t>데이터 정제 </a:t>
            </a:r>
            <a:r>
              <a:rPr lang="ko-KR" altLang="en-US" sz="3200" b="1">
                <a:solidFill>
                  <a:srgbClr val="F7F7F8"/>
                </a:solidFill>
                <a:latin typeface="+mn-ea"/>
                <a:cs typeface="DM Sans Medium" pitchFamily="34" charset="-120"/>
              </a:rPr>
              <a:t>과정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78669" y="1753910"/>
            <a:ext cx="6425327" cy="2171819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001078" y="1976318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72" y="2122289"/>
            <a:ext cx="300276" cy="3754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1078" y="2866192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원본 형태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1078" y="3347323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"Gross: $28.34M"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6404" y="1753910"/>
            <a:ext cx="6425327" cy="2171819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648813" y="1976318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408" y="2122289"/>
            <a:ext cx="300276" cy="37540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8813" y="2866192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숫자 추출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48813" y="3347323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28.34만 추출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78669" y="4148138"/>
            <a:ext cx="6425327" cy="2171819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001078" y="4370546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672" y="4516517"/>
            <a:ext cx="300276" cy="37540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1078" y="5260419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단위 변환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001078" y="5741551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×1,000,000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426404" y="4148138"/>
            <a:ext cx="6425327" cy="2171819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648813" y="4370546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408" y="4516517"/>
            <a:ext cx="300276" cy="37540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8813" y="5260419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최종 결과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648813" y="5741551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28,340,000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778669" y="6570226"/>
            <a:ext cx="13073063" cy="1045607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67596" y="6570226"/>
            <a:ext cx="13095208" cy="1045607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25" name="Text 19"/>
          <p:cNvSpPr/>
          <p:nvPr/>
        </p:nvSpPr>
        <p:spPr>
          <a:xfrm>
            <a:off x="990005" y="6737033"/>
            <a:ext cx="12650391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highlight>
                  <a:srgbClr val="3A3E40"/>
                </a:highlight>
                <a:latin typeface="+mn-ea"/>
                <a:ea typeface="+mn-ea"/>
                <a:cs typeface="Consolas" pitchFamily="34" charset="-120"/>
              </a:rPr>
              <a:t>gross_ = df["Info"].str.extract(r"Gross:\s*\$([\d\.]+)M", expand=False)df["Gross"] = pd.to_numeric(gross_, errors="coerce") * 1_000_000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27DD1D49-87D3-4F21-1732-55232856D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5A9E7144-71C6-81CB-E392-4512FDF8B3FC}"/>
              </a:ext>
            </a:extLst>
          </p:cNvPr>
          <p:cNvSpPr/>
          <p:nvPr/>
        </p:nvSpPr>
        <p:spPr>
          <a:xfrm>
            <a:off x="1031785" y="471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ira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+mj-ea"/>
                <a:ea typeface="+mj-ea"/>
                <a:cs typeface="Saira"/>
                <a:sym typeface="Saira"/>
              </a:rPr>
              <a:t>목차</a:t>
            </a:r>
            <a:endParaRPr sz="3200" b="1" i="0" u="none" strike="noStrike" cap="none">
              <a:latin typeface="+mj-ea"/>
              <a:ea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3BF754-F69C-63B9-1F1B-90DBB269F2B3}"/>
              </a:ext>
            </a:extLst>
          </p:cNvPr>
          <p:cNvCxnSpPr>
            <a:cxnSpLocks/>
          </p:cNvCxnSpPr>
          <p:nvPr/>
        </p:nvCxnSpPr>
        <p:spPr>
          <a:xfrm>
            <a:off x="864236" y="1212212"/>
            <a:ext cx="1292692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angle 1">
            <a:extLst>
              <a:ext uri="{FF2B5EF4-FFF2-40B4-BE49-F238E27FC236}">
                <a16:creationId xmlns:a16="http://schemas.microsoft.com/office/drawing/2014/main" id="{0CFC9A2A-AAF4-FF5A-D965-B29136190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70" y="1453430"/>
            <a:ext cx="8768279" cy="513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ko-KR" altLang="ko-KR" sz="2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pretandard"/>
              </a:rPr>
              <a:t>프로젝트 </a:t>
            </a: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개요</a:t>
            </a:r>
            <a:endParaRPr lang="en-US" altLang="ko-KR" sz="2800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협업의 시작</a:t>
            </a:r>
            <a:r>
              <a:rPr lang="en-US" altLang="ko-KR" sz="2800" b="1">
                <a:solidFill>
                  <a:schemeClr val="bg1"/>
                </a:solidFill>
                <a:latin typeface="pretandard"/>
              </a:rPr>
              <a:t>: GitHub </a:t>
            </a: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환경 설정</a:t>
            </a:r>
            <a:endParaRPr lang="en-US" altLang="ko-KR" sz="2800" b="1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데이터 전처리</a:t>
            </a:r>
            <a:endParaRPr lang="en-US" altLang="ko-KR" sz="2800" b="1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기초분석</a:t>
            </a:r>
            <a:endParaRPr lang="en-US" altLang="ko-KR" sz="2800" b="1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주요 분석 결과</a:t>
            </a:r>
            <a:endParaRPr lang="en-US" altLang="ko-KR" sz="2800" b="1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인사이트 </a:t>
            </a:r>
            <a:r>
              <a:rPr lang="en-US" altLang="ko-KR" sz="2800" b="1">
                <a:solidFill>
                  <a:schemeClr val="bg1"/>
                </a:solidFill>
                <a:latin typeface="pretandard"/>
              </a:rPr>
              <a:t>&amp; </a:t>
            </a: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결론</a:t>
            </a:r>
            <a:endParaRPr lang="en-US" altLang="ko-KR" sz="2800" b="1">
              <a:solidFill>
                <a:schemeClr val="bg1"/>
              </a:solidFill>
              <a:latin typeface="pretandard"/>
            </a:endParaRPr>
          </a:p>
        </p:txBody>
      </p:sp>
      <p:pic>
        <p:nvPicPr>
          <p:cNvPr id="12" name="그래픽 11" descr="클래퍼 보드 윤곽선">
            <a:extLst>
              <a:ext uri="{FF2B5EF4-FFF2-40B4-BE49-F238E27FC236}">
                <a16:creationId xmlns:a16="http://schemas.microsoft.com/office/drawing/2014/main" id="{D098BA62-0251-ED66-87BC-6FC8753F3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4912" y="2464496"/>
            <a:ext cx="3300608" cy="33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10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5238" y="6312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분석용 </a:t>
            </a:r>
            <a:r>
              <a:rPr lang="en-US" sz="3200" b="1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데이터셋 </a:t>
            </a:r>
            <a:r>
              <a:rPr lang="ko-KR" altLang="en-US" sz="3200" b="1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생</a:t>
            </a:r>
            <a:r>
              <a:rPr lang="en-US" sz="3200" b="1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성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906524" y="23311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분석에 필요한 </a:t>
            </a:r>
            <a:r>
              <a:rPr lang="ko-KR" altLang="en-US" sz="22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주요</a:t>
            </a:r>
            <a:r>
              <a:rPr lang="en-US" sz="22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 컬럼만 추출하여 새로운 DataFrame 구성</a:t>
            </a:r>
            <a:endParaRPr lang="en-US" sz="2200" b="1" dirty="0">
              <a:latin typeface="+mn-ea"/>
              <a:ea typeface="+mn-ea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06" y="307443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4206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Decade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4206" y="4415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10년 단위 시대 구분</a:t>
            </a:r>
            <a:endParaRPr lang="en-US" sz="1800" b="1" dirty="0">
              <a:latin typeface="+mn-ea"/>
              <a:ea typeface="+mn-ea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309" y="307443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36309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Genre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5436309" y="4415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정제된 장르 분류</a:t>
            </a:r>
            <a:endParaRPr lang="en-US" sz="1800" b="1" dirty="0">
              <a:latin typeface="+mn-ea"/>
              <a:ea typeface="+mn-ea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8411" y="3074432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78411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Rate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77995" y="4415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영화 평점 정보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206" y="5231844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4206" y="6082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Votes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94206" y="657272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투표 수 (숫자형)</a:t>
            </a:r>
            <a:endParaRPr lang="en-US" sz="1800" b="1" dirty="0">
              <a:latin typeface="+mn-ea"/>
              <a:ea typeface="+mn-ea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309" y="5231844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436309" y="6082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Gross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5436309" y="657272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흥행 수익 (달러)</a:t>
            </a:r>
            <a:endParaRPr lang="en-US" sz="18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3444" y="12552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데이터 정제 결과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1000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영화 데이터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93132" y="460367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IMDB Top </a:t>
            </a:r>
            <a: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1000 영화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93493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20+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8893493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최소 기준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93493" y="460367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20편 이상 장르만 </a:t>
            </a:r>
            <a: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분석 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506795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5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506795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2200" b="1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주요</a:t>
            </a:r>
            <a:r>
              <a:rPr lang="en-US" sz="2200" b="1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 </a:t>
            </a: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컬럼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506795" y="460367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분석용 필수 데이터 컬럼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643444" y="5584627"/>
            <a:ext cx="75861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연도별, 장르별 교차 분석이 가능한 구조로 변환되어 </a:t>
            </a:r>
            <a:r>
              <a:rPr lang="en-US" sz="1750" b="1" dirty="0">
                <a:solidFill>
                  <a:srgbClr val="AC9EF5"/>
                </a:solidFill>
                <a:latin typeface="+mn-ea"/>
                <a:ea typeface="+mn-ea"/>
                <a:cs typeface="Inter" pitchFamily="34" charset="-120"/>
              </a:rPr>
              <a:t>신뢰도 </a:t>
            </a:r>
            <a:r>
              <a:rPr lang="en-US" sz="1750" b="1">
                <a:solidFill>
                  <a:srgbClr val="AC9EF5"/>
                </a:solidFill>
                <a:latin typeface="+mn-ea"/>
                <a:ea typeface="+mn-ea"/>
                <a:cs typeface="Inter" pitchFamily="34" charset="-120"/>
              </a:rPr>
              <a:t>높은 시각화 </a:t>
            </a:r>
            <a:r>
              <a:rPr lang="ko-KR" altLang="en-US" sz="1750" b="1">
                <a:solidFill>
                  <a:srgbClr val="AC9EF5"/>
                </a:solidFill>
                <a:latin typeface="+mn-ea"/>
                <a:ea typeface="+mn-ea"/>
                <a:cs typeface="Inter" pitchFamily="34" charset="-120"/>
              </a:rPr>
              <a:t>및</a:t>
            </a:r>
            <a:r>
              <a:rPr lang="en-US" sz="1750" b="1">
                <a:solidFill>
                  <a:srgbClr val="AC9EF5"/>
                </a:solidFill>
                <a:latin typeface="+mn-ea"/>
                <a:ea typeface="+mn-ea"/>
                <a:cs typeface="Inter" pitchFamily="34" charset="-120"/>
              </a:rPr>
              <a:t> 비교 분석</a:t>
            </a:r>
            <a: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 수행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8" y="573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3200" b="1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데이터 정제 후 </a:t>
            </a:r>
            <a:r>
              <a:rPr lang="en-US" sz="3200" b="1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활용 가능성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17194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51" y="2196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시계열 분석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51" y="2777847"/>
            <a:ext cx="33201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연대별 평점 추세를 Matplotlib Line Plot으로 시각화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737616" y="2317194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5077778" y="2196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교차 분석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5077777" y="2777847"/>
            <a:ext cx="35401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시대×장르별 평점/투표</a:t>
            </a:r>
            <a: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/흥행</a:t>
            </a:r>
            <a:r>
              <a:rPr lang="ko-KR" alt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수익</a:t>
            </a:r>
            <a: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 </a:t>
            </a:r>
            <a:b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</a:br>
            <a: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히트맵 </a:t>
            </a: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생성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407777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33951" y="3957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역사적 상관관계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33951" y="4538424"/>
            <a:ext cx="7264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사회적 사건과 영화 산업 지표의 연관성 분석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33951" y="5156478"/>
            <a:ext cx="75841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정제된 데이터를 바탕으로 </a:t>
            </a:r>
            <a:r>
              <a:rPr lang="en-US" sz="1750" b="1" dirty="0">
                <a:solidFill>
                  <a:srgbClr val="AC9EF5"/>
                </a:solidFill>
                <a:latin typeface="+mn-ea"/>
                <a:ea typeface="+mn-ea"/>
                <a:cs typeface="Inter" pitchFamily="34" charset="-120"/>
              </a:rPr>
              <a:t>영화 산업의 </a:t>
            </a:r>
            <a:r>
              <a:rPr lang="en-US" sz="1750" b="1">
                <a:solidFill>
                  <a:srgbClr val="AC9EF5"/>
                </a:solidFill>
                <a:latin typeface="+mn-ea"/>
                <a:ea typeface="+mn-ea"/>
                <a:cs typeface="Inter" pitchFamily="34" charset="-120"/>
              </a:rPr>
              <a:t>역사적 패턴</a:t>
            </a:r>
            <a:r>
              <a:rPr lang="ko-KR" altLang="en-US" sz="1750" b="1">
                <a:solidFill>
                  <a:srgbClr val="AC9EF5"/>
                </a:solidFill>
                <a:latin typeface="+mn-ea"/>
                <a:ea typeface="+mn-ea"/>
                <a:cs typeface="Inter" pitchFamily="34" charset="-120"/>
              </a:rPr>
              <a:t> 및 </a:t>
            </a:r>
            <a:r>
              <a:rPr lang="en-US" sz="1750" b="1">
                <a:solidFill>
                  <a:srgbClr val="AC9EF5"/>
                </a:solidFill>
                <a:latin typeface="+mn-ea"/>
                <a:ea typeface="+mn-ea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AC9EF5"/>
                </a:solidFill>
                <a:latin typeface="+mn-ea"/>
                <a:ea typeface="+mn-ea"/>
                <a:cs typeface="Inter" pitchFamily="34" charset="-120"/>
              </a:rPr>
              <a:t>트렌드</a:t>
            </a: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를 </a:t>
            </a:r>
            <a: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심층적으로 분석</a:t>
            </a:r>
            <a:r>
              <a:rPr lang="ko-KR" alt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하는 데 활용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93790" y="5156478"/>
            <a:ext cx="30480" cy="725805"/>
          </a:xfrm>
          <a:prstGeom prst="rect">
            <a:avLst/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07C106CB-D993-0C52-E0DA-34FA2C607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F40A11AE-AB36-7587-EAB5-2D8255F96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85" y="2415467"/>
            <a:ext cx="7655728" cy="27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3600" b="1">
                <a:solidFill>
                  <a:schemeClr val="bg1"/>
                </a:solidFill>
                <a:latin typeface="pretandard"/>
              </a:rPr>
              <a:t>확장 프로젝트 </a:t>
            </a:r>
            <a:r>
              <a:rPr lang="en-US" altLang="ko-KR" sz="3600" b="1">
                <a:solidFill>
                  <a:schemeClr val="bg1"/>
                </a:solidFill>
                <a:latin typeface="pretandard"/>
              </a:rPr>
              <a:t>(1)</a:t>
            </a:r>
            <a:br>
              <a:rPr lang="en-US" altLang="ko-KR" sz="3200" b="1">
                <a:solidFill>
                  <a:schemeClr val="bg1"/>
                </a:solidFill>
                <a:latin typeface="pretandard"/>
              </a:rPr>
            </a:br>
            <a:r>
              <a:rPr lang="en-US" altLang="ko-KR" sz="28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10년 단위로 살펴보는 </a:t>
            </a:r>
            <a:br>
              <a:rPr lang="en-US" altLang="ko-KR" sz="28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</a:br>
            <a:r>
              <a:rPr lang="en-US" altLang="ko-KR" sz="28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장르별 평점, 투표수, </a:t>
            </a:r>
            <a:r>
              <a:rPr lang="ko-KR" altLang="en-US" sz="28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흥행수익</a:t>
            </a:r>
            <a:r>
              <a:rPr lang="en-US" altLang="ko-KR" sz="28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 변화 분석</a:t>
            </a:r>
            <a:r>
              <a:rPr lang="en-US" altLang="ko-KR" sz="2800" b="1">
                <a:solidFill>
                  <a:schemeClr val="bg1"/>
                </a:solidFill>
                <a:latin typeface="+mn-ea"/>
                <a:ea typeface="+mn-ea"/>
              </a:rPr>
              <a:t> </a:t>
            </a:r>
          </a:p>
        </p:txBody>
      </p:sp>
      <p:pic>
        <p:nvPicPr>
          <p:cNvPr id="12" name="그래픽 11" descr="클래퍼 보드 윤곽선">
            <a:extLst>
              <a:ext uri="{FF2B5EF4-FFF2-40B4-BE49-F238E27FC236}">
                <a16:creationId xmlns:a16="http://schemas.microsoft.com/office/drawing/2014/main" id="{84DD94C8-0B54-AC4A-D9CC-C13AA925A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4912" y="2464496"/>
            <a:ext cx="3300608" cy="33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69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472" y="5525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분석 핵심 지표</a:t>
            </a:r>
            <a:endParaRPr lang="en-US" sz="3200" b="1" dirty="0">
              <a:latin typeface="+mn-ea"/>
              <a:ea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평균 평점 (Rate)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각 </a:t>
            </a:r>
            <a: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장르별 IMDB </a:t>
            </a:r>
            <a:r>
              <a:rPr lang="ko-KR" alt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투표자 평</a:t>
            </a:r>
            <a:r>
              <a:rPr lang="en-US" sz="175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점의 </a:t>
            </a: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연대별 변화 추이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흥행 수익 (Gross)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박스오피스 성과를 통한 상업적 성공도 측정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투표 수 (Votes)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관객 참여도와 영화 인지도를 나타내는 지표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인기도 지수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투표 대비 수익 비율로 계산한 새로운 인기 측정 방식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6316" y="5282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상위 5개 장르 분석</a:t>
            </a:r>
            <a:endParaRPr lang="en-US" sz="3200" b="1" dirty="0">
              <a:latin typeface="+mn-ea"/>
              <a:ea typeface="+mn-ea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드라마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가장 많은 작품 수와 안정적 평점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액션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높은 흥행 수익과 대중적 인기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스릴러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꾸준한 관객 선호도 유지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320" y="404138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시기</a:t>
            </a:r>
            <a:r>
              <a:rPr lang="en-US" sz="3200" b="1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별 </a:t>
            </a:r>
            <a:r>
              <a:rPr lang="en-US" sz="3200" b="1" dirty="0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평점 변화 트렌드</a:t>
            </a:r>
            <a:endParaRPr 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8722" y="25530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1950</a:t>
            </a:r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년대 액션 영화 최고 평점</a:t>
            </a:r>
            <a:endParaRPr lang="en-US" sz="2400" b="1">
              <a:solidFill>
                <a:schemeClr val="bg1"/>
              </a:solidFill>
              <a:latin typeface="+mn-ea"/>
              <a:ea typeface="+mn-ea"/>
              <a:cs typeface="Inter" pitchFamily="34" charset="-12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1970년대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범죄영화 최고 평점</a:t>
            </a:r>
            <a:endParaRPr lang="en-US" altLang="ko-KR" sz="2400" b="1">
              <a:solidFill>
                <a:schemeClr val="bg1"/>
              </a:solidFill>
              <a:latin typeface="+mn-ea"/>
              <a:ea typeface="+mn-ea"/>
              <a:cs typeface="Inter" pitchFamily="34" charset="-12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드라마 장르 평점 유지</a:t>
            </a:r>
            <a:endParaRPr 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59F607-013B-6987-810E-C3288570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030" y="1613627"/>
            <a:ext cx="7679928" cy="51504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9050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흥행 수익과 상업적 성공</a:t>
            </a:r>
            <a:endParaRPr lang="en-US" sz="4450" b="1" dirty="0">
              <a:latin typeface="+mn-ea"/>
              <a:ea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150M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액션 평균 수익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가장 높은 박스오피스 성과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80M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드라마 평균 수익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안정적인 수익 구조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120M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어드벤처 수익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높은 제작비 대비 수익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4207" y="526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관객 참여도 분석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65%</a:t>
            </a:r>
            <a:endParaRPr lang="en-US" sz="4450" b="1" dirty="0">
              <a:latin typeface="+mn-ea"/>
              <a:ea typeface="+mn-ea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액션 영화 참여도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가장 높은 투표 참여율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45%</a:t>
            </a:r>
            <a:endParaRPr lang="en-US" sz="4450" b="1" dirty="0">
              <a:latin typeface="+mn-ea"/>
              <a:ea typeface="+mn-ea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드라마 참여도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안정적 관심도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38%</a:t>
            </a:r>
            <a:endParaRPr lang="en-US" sz="4450" b="1" dirty="0">
              <a:latin typeface="+mn-ea"/>
              <a:ea typeface="+mn-ea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코미디 참여도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세대별 차이 존재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히트맵 분석 결과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핵심 인사이트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1638" y="2280761"/>
            <a:ext cx="463868" cy="46386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sz="2400" b="1">
              <a:latin typeface="+mn-ea"/>
              <a:ea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1391603" y="235160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장르별 패턴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1391603" y="2879884"/>
            <a:ext cx="56721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각 장르는 고유한 성과 특성을 보임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21638" y="3622119"/>
            <a:ext cx="463868" cy="46386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sz="2400" b="1">
              <a:latin typeface="+mn-ea"/>
              <a:ea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91603" y="369296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시대적 변화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1391603" y="4221242"/>
            <a:ext cx="56721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2000년대 이후 상업성 강화 추세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21638" y="4963478"/>
            <a:ext cx="463868" cy="46386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sz="2400" b="1">
              <a:latin typeface="+mn-ea"/>
              <a:ea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391603" y="503432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상관관계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391603" y="5562600"/>
            <a:ext cx="56721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평점과 흥행의 복합적 관계 확인</a:t>
            </a:r>
            <a:endParaRPr lang="en-US" sz="2400" b="1" dirty="0">
              <a:latin typeface="+mn-ea"/>
              <a:ea typeface="+mn-ea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344" y="1752481"/>
            <a:ext cx="5475037" cy="54750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24BC62FE-80E2-CC61-CD8F-2F8838C3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848B1671-ABD5-6A10-EB3E-C7474DBE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70" y="3060729"/>
            <a:ext cx="8768279" cy="1924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3200" b="1">
                <a:solidFill>
                  <a:schemeClr val="bg1"/>
                </a:solidFill>
                <a:latin typeface="pretandard"/>
              </a:rPr>
              <a:t>협업의 시작</a:t>
            </a:r>
            <a:r>
              <a:rPr lang="en-US" altLang="ko-KR" sz="3200" b="1">
                <a:solidFill>
                  <a:schemeClr val="bg1"/>
                </a:solidFill>
                <a:latin typeface="pretandard"/>
              </a:rPr>
              <a:t>: GitHub </a:t>
            </a:r>
            <a:r>
              <a:rPr lang="ko-KR" altLang="en-US" sz="3200" b="1">
                <a:solidFill>
                  <a:schemeClr val="bg1"/>
                </a:solidFill>
                <a:latin typeface="pretandard"/>
              </a:rPr>
              <a:t>환경 설정</a:t>
            </a:r>
            <a:endParaRPr lang="en-US" altLang="ko-KR" sz="3200" b="1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endParaRPr lang="en-US" altLang="ko-KR" sz="3200" b="1">
              <a:solidFill>
                <a:schemeClr val="bg1"/>
              </a:solidFill>
              <a:latin typeface="pretandard"/>
            </a:endParaRPr>
          </a:p>
        </p:txBody>
      </p:sp>
      <p:pic>
        <p:nvPicPr>
          <p:cNvPr id="12" name="그래픽 11" descr="클래퍼 보드 윤곽선">
            <a:extLst>
              <a:ext uri="{FF2B5EF4-FFF2-40B4-BE49-F238E27FC236}">
                <a16:creationId xmlns:a16="http://schemas.microsoft.com/office/drawing/2014/main" id="{9F49CE80-DCB0-3A6B-B06D-1234A09CF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4912" y="2464496"/>
            <a:ext cx="3300608" cy="33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86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6524" y="5988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결론 및 시사점</a:t>
            </a:r>
            <a:endParaRPr 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트렌드 변화</a:t>
            </a:r>
            <a:endParaRPr lang="en-US" sz="2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장르별 선호도는 </a:t>
            </a:r>
            <a:r>
              <a:rPr lang="en-US" sz="175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시대별로 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175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뚜렷한 </a:t>
            </a:r>
            <a:r>
              <a:rPr lang="en-US" sz="175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변화 양상</a:t>
            </a:r>
            <a:endParaRPr lang="en-US" sz="17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390001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관객 니즈</a:t>
            </a:r>
            <a:endParaRPr lang="en-US" sz="2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상업성과 작품성의 균형점 모색 중요</a:t>
            </a:r>
            <a:endParaRPr lang="en-US" sz="17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294894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미래 예측</a:t>
            </a:r>
            <a:endParaRPr lang="en-US" sz="2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데이터 기반 영화 제작 전략 수립 가능</a:t>
            </a:r>
            <a:endParaRPr lang="en-US" sz="17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67511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영화 산업의 데이터 분석을 통한 새로운 인사이트 발견</a:t>
            </a:r>
            <a:endParaRPr lang="en-US" sz="17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793790" y="16336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목차</a:t>
            </a:r>
            <a:endParaRPr sz="2200" b="0" i="0" u="none" strike="noStrike" cap="none"/>
          </a:p>
        </p:txBody>
      </p:sp>
      <p:sp>
        <p:nvSpPr>
          <p:cNvPr id="67" name="Google Shape;67;p14"/>
          <p:cNvSpPr/>
          <p:nvPr/>
        </p:nvSpPr>
        <p:spPr>
          <a:xfrm>
            <a:off x="793790" y="2214801"/>
            <a:ext cx="7208044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협업의 시작: GitHub 환경 설정</a:t>
            </a:r>
            <a:endParaRPr sz="4450" b="0" i="0" u="none" strike="noStrike" cap="none"/>
          </a:p>
        </p:txBody>
      </p:sp>
      <p:sp>
        <p:nvSpPr>
          <p:cNvPr id="68" name="Google Shape;68;p14"/>
          <p:cNvSpPr/>
          <p:nvPr/>
        </p:nvSpPr>
        <p:spPr>
          <a:xfrm>
            <a:off x="793790" y="326374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Saira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  <a:endParaRPr sz="1750" b="0" i="0" u="none" strike="noStrike" cap="none"/>
          </a:p>
        </p:txBody>
      </p:sp>
      <p:sp>
        <p:nvSpPr>
          <p:cNvPr id="69" name="Google Shape;69;p14"/>
          <p:cNvSpPr/>
          <p:nvPr/>
        </p:nvSpPr>
        <p:spPr>
          <a:xfrm>
            <a:off x="793790" y="3618786"/>
            <a:ext cx="4196358" cy="30480"/>
          </a:xfrm>
          <a:prstGeom prst="rect">
            <a:avLst/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793790" y="3793093"/>
            <a:ext cx="333327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팀 프로젝트 리포지토리 구성</a:t>
            </a:r>
            <a:endParaRPr sz="2200" b="0" i="0" u="none" strike="noStrike" cap="none"/>
          </a:p>
        </p:txBody>
      </p:sp>
      <p:sp>
        <p:nvSpPr>
          <p:cNvPr id="71" name="Google Shape;71;p14"/>
          <p:cNvSpPr/>
          <p:nvPr/>
        </p:nvSpPr>
        <p:spPr>
          <a:xfrm>
            <a:off x="793790" y="4283512"/>
            <a:ext cx="419635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리포지토리 생성 및 팀원 초대</a:t>
            </a:r>
            <a:endParaRPr sz="1750" b="0" i="0" u="none" strike="noStrike" cap="none"/>
          </a:p>
        </p:txBody>
      </p:sp>
      <p:sp>
        <p:nvSpPr>
          <p:cNvPr id="72" name="Google Shape;72;p14"/>
          <p:cNvSpPr/>
          <p:nvPr/>
        </p:nvSpPr>
        <p:spPr>
          <a:xfrm>
            <a:off x="5216962" y="326374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Saira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  <a:endParaRPr sz="1750" b="0" i="0" u="none" strike="noStrike" cap="none"/>
          </a:p>
        </p:txBody>
      </p:sp>
      <p:sp>
        <p:nvSpPr>
          <p:cNvPr id="73" name="Google Shape;73;p14"/>
          <p:cNvSpPr/>
          <p:nvPr/>
        </p:nvSpPr>
        <p:spPr>
          <a:xfrm>
            <a:off x="5216962" y="3618786"/>
            <a:ext cx="4196358" cy="30480"/>
          </a:xfrm>
          <a:prstGeom prst="rect">
            <a:avLst/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216962" y="37930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로컬 저장소 환경 설정</a:t>
            </a:r>
            <a:endParaRPr sz="2200" b="0" i="0" u="none" strike="noStrike" cap="none"/>
          </a:p>
        </p:txBody>
      </p:sp>
      <p:sp>
        <p:nvSpPr>
          <p:cNvPr id="75" name="Google Shape;75;p14"/>
          <p:cNvSpPr/>
          <p:nvPr/>
        </p:nvSpPr>
        <p:spPr>
          <a:xfrm>
            <a:off x="5216962" y="4283512"/>
            <a:ext cx="419635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Git 설치 및 리포지토리 복제</a:t>
            </a:r>
            <a:endParaRPr sz="1750" b="0" i="0" u="none" strike="noStrike" cap="none"/>
          </a:p>
        </p:txBody>
      </p:sp>
      <p:sp>
        <p:nvSpPr>
          <p:cNvPr id="76" name="Google Shape;76;p14"/>
          <p:cNvSpPr/>
          <p:nvPr/>
        </p:nvSpPr>
        <p:spPr>
          <a:xfrm>
            <a:off x="9640133" y="326374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Saira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  <a:endParaRPr sz="1750" b="0" i="0" u="none" strike="noStrike" cap="none"/>
          </a:p>
        </p:txBody>
      </p:sp>
      <p:sp>
        <p:nvSpPr>
          <p:cNvPr id="77" name="Google Shape;77;p14"/>
          <p:cNvSpPr/>
          <p:nvPr/>
        </p:nvSpPr>
        <p:spPr>
          <a:xfrm>
            <a:off x="9640133" y="3618786"/>
            <a:ext cx="4196358" cy="30480"/>
          </a:xfrm>
          <a:prstGeom prst="rect">
            <a:avLst/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9640133" y="37930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개인 브랜치 생성</a:t>
            </a:r>
            <a:endParaRPr sz="2200" b="0" i="0" u="none" strike="noStrike" cap="none"/>
          </a:p>
        </p:txBody>
      </p:sp>
      <p:sp>
        <p:nvSpPr>
          <p:cNvPr id="79" name="Google Shape;79;p14"/>
          <p:cNvSpPr/>
          <p:nvPr/>
        </p:nvSpPr>
        <p:spPr>
          <a:xfrm>
            <a:off x="9640133" y="4283512"/>
            <a:ext cx="419635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작업을 위한 브랜치 생성 및 관리</a:t>
            </a:r>
            <a:endParaRPr sz="1750" b="0" i="0" u="none" strike="noStrike" cap="none"/>
          </a:p>
        </p:txBody>
      </p:sp>
      <p:sp>
        <p:nvSpPr>
          <p:cNvPr id="80" name="Google Shape;80;p14"/>
          <p:cNvSpPr/>
          <p:nvPr/>
        </p:nvSpPr>
        <p:spPr>
          <a:xfrm>
            <a:off x="793790" y="50432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Saira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04</a:t>
            </a:r>
            <a:endParaRPr sz="1750" b="0" i="0" u="none" strike="noStrike" cap="none"/>
          </a:p>
        </p:txBody>
      </p:sp>
      <p:sp>
        <p:nvSpPr>
          <p:cNvPr id="81" name="Google Shape;81;p14"/>
          <p:cNvSpPr/>
          <p:nvPr/>
        </p:nvSpPr>
        <p:spPr>
          <a:xfrm>
            <a:off x="793790" y="5398294"/>
            <a:ext cx="6407944" cy="30480"/>
          </a:xfrm>
          <a:prstGeom prst="rect">
            <a:avLst/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793790" y="55726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작업물 업로드</a:t>
            </a:r>
            <a:endParaRPr sz="2200" b="0" i="0" u="none" strike="noStrike" cap="none"/>
          </a:p>
        </p:txBody>
      </p:sp>
      <p:sp>
        <p:nvSpPr>
          <p:cNvPr id="83" name="Google Shape;83;p14"/>
          <p:cNvSpPr/>
          <p:nvPr/>
        </p:nvSpPr>
        <p:spPr>
          <a:xfrm>
            <a:off x="793790" y="6063020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변경 사항 커밋 및 푸시</a:t>
            </a:r>
            <a:endParaRPr sz="1750" b="0" i="0" u="none" strike="noStrike" cap="none"/>
          </a:p>
        </p:txBody>
      </p:sp>
      <p:sp>
        <p:nvSpPr>
          <p:cNvPr id="84" name="Google Shape;84;p14"/>
          <p:cNvSpPr/>
          <p:nvPr/>
        </p:nvSpPr>
        <p:spPr>
          <a:xfrm>
            <a:off x="7428548" y="50432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Saira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05</a:t>
            </a:r>
            <a:endParaRPr sz="1750" b="0" i="0" u="none" strike="noStrike" cap="none"/>
          </a:p>
        </p:txBody>
      </p:sp>
      <p:sp>
        <p:nvSpPr>
          <p:cNvPr id="85" name="Google Shape;85;p14"/>
          <p:cNvSpPr/>
          <p:nvPr/>
        </p:nvSpPr>
        <p:spPr>
          <a:xfrm>
            <a:off x="7428548" y="5398294"/>
            <a:ext cx="6407944" cy="30480"/>
          </a:xfrm>
          <a:prstGeom prst="rect">
            <a:avLst/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7428548" y="55726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작업물 병합 및 갱신</a:t>
            </a:r>
            <a:endParaRPr sz="2200" b="0" i="0" u="none" strike="noStrike" cap="none"/>
          </a:p>
        </p:txBody>
      </p:sp>
      <p:sp>
        <p:nvSpPr>
          <p:cNvPr id="87" name="Google Shape;87;p14"/>
          <p:cNvSpPr/>
          <p:nvPr/>
        </p:nvSpPr>
        <p:spPr>
          <a:xfrm>
            <a:off x="7428548" y="6063020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Pull Request 및 로컬 저장소 동기화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93790" y="1834039"/>
            <a:ext cx="6669405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팀 프로젝트 리포지토리 생성</a:t>
            </a:r>
            <a:endParaRPr sz="4450" b="0" i="0" u="none" strike="noStrike" cap="none"/>
          </a:p>
        </p:txBody>
      </p:sp>
      <p:sp>
        <p:nvSpPr>
          <p:cNvPr id="94" name="Google Shape;94;p15"/>
          <p:cNvSpPr/>
          <p:nvPr/>
        </p:nvSpPr>
        <p:spPr>
          <a:xfrm>
            <a:off x="793790" y="3087053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1. GitHub에 로그인하여 새로운 리포지토리를 생성합니다. 2. 리포지토리 설정(공개 여부, README, .gitignore, 라이선스)을 구성합니다. 3. 생성된 리포지토리의 Settings 페이지에서 팀원들을 초대합니다.</a:t>
            </a:r>
            <a:endParaRPr sz="1750" b="0" i="0" u="none" strike="noStrike" cap="none"/>
          </a:p>
        </p:txBody>
      </p:sp>
      <p:pic>
        <p:nvPicPr>
          <p:cNvPr id="95" name="Google Shape;95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9521" y="3138130"/>
            <a:ext cx="6244709" cy="300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93790" y="136779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로컬 저장소 환경 설정</a:t>
            </a:r>
            <a:endParaRPr sz="4450" b="0" i="0" u="none" strike="noStrike" cap="none"/>
          </a:p>
        </p:txBody>
      </p:sp>
      <p:sp>
        <p:nvSpPr>
          <p:cNvPr id="102" name="Google Shape;102;p16"/>
          <p:cNvSpPr/>
          <p:nvPr/>
        </p:nvSpPr>
        <p:spPr>
          <a:xfrm>
            <a:off x="793790" y="2620804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1. Git을 설치합니다. </a:t>
            </a:r>
            <a:r>
              <a:rPr lang="en-US" sz="1750" b="0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(다운로드 링크)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2. 설치 폴더에서 터미널을 열고 다음 명령어를 입력하여 로컬 저장소를 설치합니다.</a:t>
            </a:r>
            <a:endParaRPr sz="1750" b="0" i="0" u="none" strike="noStrike" cap="none"/>
          </a:p>
        </p:txBody>
      </p:sp>
      <p:sp>
        <p:nvSpPr>
          <p:cNvPr id="103" name="Google Shape;103;p16"/>
          <p:cNvSpPr/>
          <p:nvPr/>
        </p:nvSpPr>
        <p:spPr>
          <a:xfrm>
            <a:off x="793790" y="3964662"/>
            <a:ext cx="6244709" cy="702945"/>
          </a:xfrm>
          <a:prstGeom prst="roundRect">
            <a:avLst>
              <a:gd name="adj" fmla="val 29041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782479" y="3964662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1009293" y="4134683"/>
            <a:ext cx="581370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clone [리포지토리 URL]</a:t>
            </a:r>
            <a:endParaRPr sz="1750" b="0" i="0" u="none" strike="noStrike" cap="none"/>
          </a:p>
        </p:txBody>
      </p:sp>
      <p:sp>
        <p:nvSpPr>
          <p:cNvPr id="106" name="Google Shape;106;p16"/>
          <p:cNvSpPr/>
          <p:nvPr/>
        </p:nvSpPr>
        <p:spPr>
          <a:xfrm>
            <a:off x="793790" y="492275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3. 다음 명령어를 입력하여 해당 폴더를 안전한 폴더로 설정합니다.</a:t>
            </a:r>
            <a:endParaRPr sz="1750" b="0" i="0" u="none" strike="noStrike" cap="none"/>
          </a:p>
        </p:txBody>
      </p:sp>
      <p:sp>
        <p:nvSpPr>
          <p:cNvPr id="107" name="Google Shape;107;p16"/>
          <p:cNvSpPr/>
          <p:nvPr/>
        </p:nvSpPr>
        <p:spPr>
          <a:xfrm>
            <a:off x="793790" y="5540812"/>
            <a:ext cx="6244709" cy="1065848"/>
          </a:xfrm>
          <a:prstGeom prst="roundRect">
            <a:avLst>
              <a:gd name="adj" fmla="val 19153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782479" y="5540812"/>
            <a:ext cx="6267331" cy="1065848"/>
          </a:xfrm>
          <a:prstGeom prst="roundRect">
            <a:avLst>
              <a:gd name="adj" fmla="val 3192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1009293" y="5710833"/>
            <a:ext cx="581370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config --global --add safe.directory "C:/path/to/local/folder/Supercoding_Project1_Team2"</a:t>
            </a:r>
            <a:endParaRPr sz="1750" b="0" i="0" u="none" strike="noStrike" cap="none"/>
          </a:p>
        </p:txBody>
      </p:sp>
      <p:pic>
        <p:nvPicPr>
          <p:cNvPr id="110" name="Google Shape;110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9521" y="2671882"/>
            <a:ext cx="6244709" cy="123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793790" y="1666399"/>
            <a:ext cx="746426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개인 브랜치 생성 및 작업물 관리</a:t>
            </a:r>
            <a:endParaRPr sz="4450" b="0" i="0" u="none" strike="noStrike" cap="none"/>
          </a:p>
        </p:txBody>
      </p:sp>
      <p:sp>
        <p:nvSpPr>
          <p:cNvPr id="117" name="Google Shape;117;p17"/>
          <p:cNvSpPr/>
          <p:nvPr/>
        </p:nvSpPr>
        <p:spPr>
          <a:xfrm>
            <a:off x="793790" y="2828806"/>
            <a:ext cx="4196358" cy="3734395"/>
          </a:xfrm>
          <a:prstGeom prst="roundRect">
            <a:avLst>
              <a:gd name="adj" fmla="val 5467"/>
            </a:avLst>
          </a:prstGeom>
          <a:solidFill>
            <a:srgbClr val="030303">
              <a:alpha val="74901"/>
            </a:srgbClr>
          </a:solidFill>
          <a:ln w="30475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793790" y="2828806"/>
            <a:ext cx="121920" cy="3734395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1173004" y="30861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개인 브랜치 생성</a:t>
            </a:r>
            <a:endParaRPr sz="2200" b="0" i="0" u="none" strike="noStrike" cap="none"/>
          </a:p>
        </p:txBody>
      </p:sp>
      <p:sp>
        <p:nvSpPr>
          <p:cNvPr id="120" name="Google Shape;120;p17"/>
          <p:cNvSpPr/>
          <p:nvPr/>
        </p:nvSpPr>
        <p:spPr>
          <a:xfrm>
            <a:off x="1173004" y="3576518"/>
            <a:ext cx="35598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checkout main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main 브랜치 이동</a:t>
            </a:r>
            <a:endParaRPr sz="1750" b="0" i="0" u="none" strike="noStrike" cap="none"/>
          </a:p>
        </p:txBody>
      </p:sp>
      <p:sp>
        <p:nvSpPr>
          <p:cNvPr id="121" name="Google Shape;121;p17"/>
          <p:cNvSpPr/>
          <p:nvPr/>
        </p:nvSpPr>
        <p:spPr>
          <a:xfrm>
            <a:off x="1173004" y="4389239"/>
            <a:ext cx="35598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checkout -b 새 브랜치 이름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개인 브랜치 생성</a:t>
            </a:r>
            <a:endParaRPr sz="1750" b="0" i="0" u="none" strike="noStrike" cap="none"/>
          </a:p>
        </p:txBody>
      </p:sp>
      <p:sp>
        <p:nvSpPr>
          <p:cNvPr id="122" name="Google Shape;122;p17"/>
          <p:cNvSpPr/>
          <p:nvPr/>
        </p:nvSpPr>
        <p:spPr>
          <a:xfrm>
            <a:off x="1173004" y="5201960"/>
            <a:ext cx="3559850" cy="110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branch --set-upstream-to origin/main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원격 저장소에 브랜치 업로드</a:t>
            </a:r>
            <a:endParaRPr sz="1750" b="0" i="0" u="none" strike="noStrike" cap="none"/>
          </a:p>
        </p:txBody>
      </p:sp>
      <p:sp>
        <p:nvSpPr>
          <p:cNvPr id="123" name="Google Shape;123;p17"/>
          <p:cNvSpPr/>
          <p:nvPr/>
        </p:nvSpPr>
        <p:spPr>
          <a:xfrm>
            <a:off x="5216962" y="2828806"/>
            <a:ext cx="4196358" cy="3734395"/>
          </a:xfrm>
          <a:prstGeom prst="roundRect">
            <a:avLst>
              <a:gd name="adj" fmla="val 5467"/>
            </a:avLst>
          </a:prstGeom>
          <a:solidFill>
            <a:srgbClr val="030303">
              <a:alpha val="74901"/>
            </a:srgbClr>
          </a:solidFill>
          <a:ln w="30475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5216962" y="2828806"/>
            <a:ext cx="121920" cy="3734395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5596176" y="30861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작업물 업로드</a:t>
            </a:r>
            <a:endParaRPr sz="2200" b="0" i="0" u="none" strike="noStrike" cap="none"/>
          </a:p>
        </p:txBody>
      </p:sp>
      <p:sp>
        <p:nvSpPr>
          <p:cNvPr id="126" name="Google Shape;126;p17"/>
          <p:cNvSpPr/>
          <p:nvPr/>
        </p:nvSpPr>
        <p:spPr>
          <a:xfrm>
            <a:off x="5596176" y="3576518"/>
            <a:ext cx="3559850" cy="7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add .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모든 파일 추가 (</a:t>
            </a: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add 파일명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특정 파일 추가)</a:t>
            </a:r>
            <a:endParaRPr sz="1750" b="0" i="0" u="none" strike="noStrike" cap="none"/>
          </a:p>
        </p:txBody>
      </p:sp>
      <p:sp>
        <p:nvSpPr>
          <p:cNvPr id="127" name="Google Shape;127;p17"/>
          <p:cNvSpPr/>
          <p:nvPr/>
        </p:nvSpPr>
        <p:spPr>
          <a:xfrm>
            <a:off x="5596176" y="4396859"/>
            <a:ext cx="3559850" cy="7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commit -m "[작업자명] 메시지"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로 커밋 메시지 작성</a:t>
            </a:r>
            <a:endParaRPr sz="1750" b="0" i="0" u="none" strike="noStrike" cap="none"/>
          </a:p>
        </p:txBody>
      </p:sp>
      <p:sp>
        <p:nvSpPr>
          <p:cNvPr id="128" name="Google Shape;128;p17"/>
          <p:cNvSpPr/>
          <p:nvPr/>
        </p:nvSpPr>
        <p:spPr>
          <a:xfrm>
            <a:off x="5596176" y="5217200"/>
            <a:ext cx="35598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push origin 내 브랜치 이름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원격 저장소에 업로드</a:t>
            </a:r>
            <a:endParaRPr sz="1750" b="0" i="0" u="none" strike="noStrike" cap="none"/>
          </a:p>
        </p:txBody>
      </p:sp>
      <p:sp>
        <p:nvSpPr>
          <p:cNvPr id="129" name="Google Shape;129;p17"/>
          <p:cNvSpPr/>
          <p:nvPr/>
        </p:nvSpPr>
        <p:spPr>
          <a:xfrm>
            <a:off x="9640133" y="2828806"/>
            <a:ext cx="4196358" cy="3734395"/>
          </a:xfrm>
          <a:prstGeom prst="roundRect">
            <a:avLst>
              <a:gd name="adj" fmla="val 5467"/>
            </a:avLst>
          </a:prstGeom>
          <a:solidFill>
            <a:srgbClr val="030303">
              <a:alpha val="74901"/>
            </a:srgbClr>
          </a:solidFill>
          <a:ln w="30475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9640133" y="2828806"/>
            <a:ext cx="121920" cy="3734395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10019348" y="30861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작업물 병합 및 갱신</a:t>
            </a:r>
            <a:endParaRPr sz="2200" b="0" i="0" u="none" strike="noStrike" cap="none"/>
          </a:p>
        </p:txBody>
      </p:sp>
      <p:sp>
        <p:nvSpPr>
          <p:cNvPr id="132" name="Google Shape;132;p17"/>
          <p:cNvSpPr/>
          <p:nvPr/>
        </p:nvSpPr>
        <p:spPr>
          <a:xfrm>
            <a:off x="10019348" y="3576518"/>
            <a:ext cx="355985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원격 저장소에서 Pull Request 생성 및 승인 후 main 브랜치에 병합</a:t>
            </a:r>
            <a:endParaRPr sz="1750" b="0" i="0" u="none" strike="noStrike" cap="none"/>
          </a:p>
        </p:txBody>
      </p:sp>
      <p:sp>
        <p:nvSpPr>
          <p:cNvPr id="133" name="Google Shape;133;p17"/>
          <p:cNvSpPr/>
          <p:nvPr/>
        </p:nvSpPr>
        <p:spPr>
          <a:xfrm>
            <a:off x="10019348" y="4381619"/>
            <a:ext cx="35598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pull origin main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로컬 main 브랜치 갱신</a:t>
            </a:r>
            <a:endParaRPr sz="1750" b="0" i="0" u="none" strike="noStrike" cap="none"/>
          </a:p>
        </p:txBody>
      </p:sp>
      <p:sp>
        <p:nvSpPr>
          <p:cNvPr id="134" name="Google Shape;134;p17"/>
          <p:cNvSpPr/>
          <p:nvPr/>
        </p:nvSpPr>
        <p:spPr>
          <a:xfrm>
            <a:off x="10019348" y="5194340"/>
            <a:ext cx="35598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pull origin 자기 브랜치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로 로컬 개인 브랜치 갱신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793790" y="214169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협업의 핵심</a:t>
            </a:r>
            <a:endParaRPr sz="2200" b="0" i="0" u="none" strike="noStrike" cap="none"/>
          </a:p>
        </p:txBody>
      </p:sp>
      <p:sp>
        <p:nvSpPr>
          <p:cNvPr id="141" name="Google Shape;141;p18"/>
          <p:cNvSpPr/>
          <p:nvPr/>
        </p:nvSpPr>
        <p:spPr>
          <a:xfrm>
            <a:off x="793790" y="272284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협업 방식 구성</a:t>
            </a:r>
            <a:endParaRPr sz="4450" b="0" i="0" u="none" strike="noStrike" cap="none"/>
          </a:p>
        </p:txBody>
      </p:sp>
      <p:sp>
        <p:nvSpPr>
          <p:cNvPr id="142" name="Google Shape;142;p18"/>
          <p:cNvSpPr/>
          <p:nvPr/>
        </p:nvSpPr>
        <p:spPr>
          <a:xfrm>
            <a:off x="793790" y="377178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860" y="381428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1530906" y="38496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협업 진행의 큰 그림</a:t>
            </a:r>
            <a:endParaRPr sz="2200" b="0" i="0" u="none" strike="noStrike" cap="none"/>
          </a:p>
        </p:txBody>
      </p:sp>
      <p:sp>
        <p:nvSpPr>
          <p:cNvPr id="145" name="Google Shape;145;p18"/>
          <p:cNvSpPr/>
          <p:nvPr/>
        </p:nvSpPr>
        <p:spPr>
          <a:xfrm>
            <a:off x="1530906" y="4340066"/>
            <a:ext cx="564249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데이터 다운로드, 개별 코드 작성, 주석, 통합 및 문서화</a:t>
            </a:r>
            <a:endParaRPr sz="1750" b="0" i="0" u="none" strike="noStrike" cap="none"/>
          </a:p>
        </p:txBody>
      </p:sp>
      <p:sp>
        <p:nvSpPr>
          <p:cNvPr id="146" name="Google Shape;146;p18"/>
          <p:cNvSpPr/>
          <p:nvPr/>
        </p:nvSpPr>
        <p:spPr>
          <a:xfrm>
            <a:off x="7456884" y="377178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1955" y="381428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/>
          <p:nvPr/>
        </p:nvSpPr>
        <p:spPr>
          <a:xfrm>
            <a:off x="8194000" y="38496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폴더 구조 설계</a:t>
            </a:r>
            <a:endParaRPr sz="2200" b="0" i="0" u="none" strike="noStrike" cap="none"/>
          </a:p>
        </p:txBody>
      </p:sp>
      <p:sp>
        <p:nvSpPr>
          <p:cNvPr id="149" name="Google Shape;149;p18"/>
          <p:cNvSpPr/>
          <p:nvPr/>
        </p:nvSpPr>
        <p:spPr>
          <a:xfrm>
            <a:off x="8194000" y="4340066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개인 폴더 및 데이터 폴더 생성, README.md 참조</a:t>
            </a:r>
            <a:endParaRPr sz="1750" b="0" i="0" u="none" strike="noStrike" cap="none"/>
          </a:p>
        </p:txBody>
      </p:sp>
      <p:sp>
        <p:nvSpPr>
          <p:cNvPr id="150" name="Google Shape;150;p18"/>
          <p:cNvSpPr/>
          <p:nvPr/>
        </p:nvSpPr>
        <p:spPr>
          <a:xfrm>
            <a:off x="793790" y="515659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860" y="519910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1530906" y="52344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분석 목표 명확화</a:t>
            </a:r>
            <a:endParaRPr sz="2200" b="0" i="0" u="none" strike="noStrike" cap="none"/>
          </a:p>
        </p:txBody>
      </p:sp>
      <p:sp>
        <p:nvSpPr>
          <p:cNvPr id="153" name="Google Shape;153;p18"/>
          <p:cNvSpPr/>
          <p:nvPr/>
        </p:nvSpPr>
        <p:spPr>
          <a:xfrm>
            <a:off x="1530906" y="5724882"/>
            <a:ext cx="564249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정기 미팅, 회의록 작성, IMDB 데이터 분석 목표 설정</a:t>
            </a:r>
            <a:endParaRPr sz="1750" b="0" i="0" u="none" strike="noStrike" cap="none"/>
          </a:p>
        </p:txBody>
      </p:sp>
      <p:sp>
        <p:nvSpPr>
          <p:cNvPr id="154" name="Google Shape;154;p18"/>
          <p:cNvSpPr/>
          <p:nvPr/>
        </p:nvSpPr>
        <p:spPr>
          <a:xfrm>
            <a:off x="7456884" y="515659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1955" y="519910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8194000" y="52344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협업 규칙 설정</a:t>
            </a:r>
            <a:endParaRPr sz="2200" b="0" i="0" u="none" strike="noStrike" cap="none"/>
          </a:p>
        </p:txBody>
      </p:sp>
      <p:sp>
        <p:nvSpPr>
          <p:cNvPr id="157" name="Google Shape;157;p18"/>
          <p:cNvSpPr/>
          <p:nvPr/>
        </p:nvSpPr>
        <p:spPr>
          <a:xfrm>
            <a:off x="8194000" y="5724882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작업 원칙, 데이터/작업물 공유, 커밋 메시지 규칙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59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0" y="0"/>
            <a:ext cx="14630400" cy="2594967"/>
          </a:xfrm>
          <a:prstGeom prst="rect">
            <a:avLst/>
          </a:prstGeom>
          <a:solidFill>
            <a:srgbClr val="DFD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259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726519" y="3165872"/>
            <a:ext cx="5190053" cy="6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Saira"/>
              <a:buNone/>
            </a:pPr>
            <a:r>
              <a:rPr lang="en-US" sz="40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폴더 구조 설계</a:t>
            </a:r>
            <a:endParaRPr sz="4050" b="0" i="0" u="none" strike="noStrike" cap="none"/>
          </a:p>
        </p:txBody>
      </p:sp>
      <p:sp>
        <p:nvSpPr>
          <p:cNvPr id="167" name="Google Shape;167;p19"/>
          <p:cNvSpPr/>
          <p:nvPr/>
        </p:nvSpPr>
        <p:spPr>
          <a:xfrm>
            <a:off x="726519" y="4125873"/>
            <a:ext cx="13177361" cy="33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lang="en-US" sz="160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협업 진행 방식의 큰 그림을 바탕으로 팀 리포지토리의 폴더 구조를 설계합니다.</a:t>
            </a:r>
            <a:endParaRPr sz="1600" b="0" i="0" u="none" strike="noStrike" cap="none"/>
          </a:p>
        </p:txBody>
      </p:sp>
      <p:sp>
        <p:nvSpPr>
          <p:cNvPr id="168" name="Google Shape;168;p19"/>
          <p:cNvSpPr/>
          <p:nvPr/>
        </p:nvSpPr>
        <p:spPr>
          <a:xfrm>
            <a:off x="726519" y="4691539"/>
            <a:ext cx="13177361" cy="2968704"/>
          </a:xfrm>
          <a:prstGeom prst="roundRect">
            <a:avLst>
              <a:gd name="adj" fmla="val 6294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716161" y="4691539"/>
            <a:ext cx="13198078" cy="2968704"/>
          </a:xfrm>
          <a:prstGeom prst="roundRect">
            <a:avLst>
              <a:gd name="adj" fmla="val 1049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923687" y="4847153"/>
            <a:ext cx="12783026" cy="26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Consolas"/>
              <a:buNone/>
            </a:pPr>
            <a:r>
              <a:rPr lang="en-US" sz="160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├─ data/ # 원본 및 전처리 데이터├─ hobi2k/ # 팀원 hobi2k 개인 작업 공간| ├─ Fonts/ # 윈도우 사용 시 설치 필요 폰트├─ jaewonyootime/ # 팀원 jaewonyootime 개인 작업 공간├─ kooljk/ # 팀원 kooljk 개인 작업 공간├─ sihun/ # 팀원 sihun 개인 작업 공간├─ README.md # 프로젝트 개요 및 가이드├─ requirements.txt # GitHub 사용 가이드</a:t>
            </a:r>
            <a:endParaRPr sz="160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1498</Words>
  <Application>Microsoft Office PowerPoint</Application>
  <PresentationFormat>사용자 지정</PresentationFormat>
  <Paragraphs>260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Saira</vt:lpstr>
      <vt:lpstr>Roboto</vt:lpstr>
      <vt:lpstr>pretandard</vt:lpstr>
      <vt:lpstr>Calibri</vt:lpstr>
      <vt:lpstr>Arial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Younghae Jackie Tahk (탁영혜)</cp:lastModifiedBy>
  <cp:revision>12</cp:revision>
  <dcterms:modified xsi:type="dcterms:W3CDTF">2025-09-03T02:49:01Z</dcterms:modified>
</cp:coreProperties>
</file>